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3" r:id="rId23"/>
    <p:sldId id="364" r:id="rId24"/>
    <p:sldId id="365" r:id="rId25"/>
    <p:sldId id="366" r:id="rId26"/>
    <p:sldId id="367" r:id="rId27"/>
    <p:sldId id="368" r:id="rId28"/>
    <p:sldId id="369" r:id="rId29"/>
    <p:sldId id="370" r:id="rId30"/>
    <p:sldId id="371" r:id="rId31"/>
    <p:sldId id="372" r:id="rId32"/>
    <p:sldId id="373" r:id="rId33"/>
    <p:sldId id="374" r:id="rId34"/>
    <p:sldId id="375" r:id="rId35"/>
    <p:sldId id="376" r:id="rId36"/>
    <p:sldId id="377" r:id="rId37"/>
    <p:sldId id="378" r:id="rId38"/>
    <p:sldId id="297" r:id="rId3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jpeg>
</file>

<file path=ppt/media/image11.jpeg>
</file>

<file path=ppt/media/image12.gif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gif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20724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82418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611893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322969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63860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778083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666759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358719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7430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37729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91266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17943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4077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58794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16248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54351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37764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04912-B115-433C-8876-C7DEF4A8EAB4}" type="datetimeFigureOut">
              <a:rPr lang="tr-TR" smtClean="0"/>
              <a:t>6.03.2023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D0C1E-79A7-408C-8D07-51B108C24E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49804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retresco.de/en/natural-language-generation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hyperlink" Target="https://github.com/basakbuluz/Visual-Question-Answering" TargetMode="External"/><Relationship Id="rId2" Type="http://schemas.openxmlformats.org/officeDocument/2006/relationships/hyperlink" Target="http://start.csail.mit.edu/index.ph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log.basakbuluz.com/cok-goren-mi-bilir-cok-soran-mi/" TargetMode="External"/><Relationship Id="rId5" Type="http://schemas.openxmlformats.org/officeDocument/2006/relationships/hyperlink" Target="https://rajpurkar.github.io/SQuAD-explorer/" TargetMode="External"/><Relationship Id="rId4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tasviret.cs.hacettepe.edu.tr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Doğal Dil İşlemeye Giriş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Sunum </a:t>
            </a:r>
            <a:r>
              <a:rPr lang="en-US" dirty="0" smtClean="0"/>
              <a:t>3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32043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Analizin dilbilimsel seviyesi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/>
              <a:t>Konuşma</a:t>
            </a:r>
          </a:p>
          <a:p>
            <a:r>
              <a:rPr lang="tr-TR" dirty="0"/>
              <a:t>Yazım Dili</a:t>
            </a:r>
          </a:p>
          <a:p>
            <a:pPr marL="0" indent="0">
              <a:buNone/>
            </a:pPr>
            <a:r>
              <a:rPr lang="tr-TR" dirty="0"/>
              <a:t>	– Sesbilim (</a:t>
            </a:r>
            <a:r>
              <a:rPr lang="tr-TR" dirty="0" err="1"/>
              <a:t>phonology</a:t>
            </a:r>
            <a:r>
              <a:rPr lang="tr-TR" dirty="0"/>
              <a:t>): sesler / harfler / telaffuz</a:t>
            </a:r>
          </a:p>
          <a:p>
            <a:pPr marL="0" indent="0">
              <a:buNone/>
            </a:pPr>
            <a:r>
              <a:rPr lang="tr-TR" dirty="0"/>
              <a:t>	– Biçimbilim (</a:t>
            </a:r>
            <a:r>
              <a:rPr lang="tr-TR" dirty="0" err="1"/>
              <a:t>morphology</a:t>
            </a:r>
            <a:r>
              <a:rPr lang="tr-TR" dirty="0"/>
              <a:t>): kelimenin yapısı</a:t>
            </a:r>
          </a:p>
          <a:p>
            <a:pPr marL="0" indent="0">
              <a:buNone/>
            </a:pPr>
            <a:r>
              <a:rPr lang="tr-TR" dirty="0"/>
              <a:t>	– </a:t>
            </a:r>
            <a:r>
              <a:rPr lang="tr-TR" dirty="0" err="1"/>
              <a:t>Sözdizim</a:t>
            </a:r>
            <a:r>
              <a:rPr lang="tr-TR" dirty="0"/>
              <a:t> (</a:t>
            </a:r>
            <a:r>
              <a:rPr lang="tr-TR" dirty="0" err="1"/>
              <a:t>syntax</a:t>
            </a:r>
            <a:r>
              <a:rPr lang="tr-TR" dirty="0"/>
              <a:t>): cümlenin anlamını oluşturan birimlerin hiyerarşik bir yapıda ifade edilmesi</a:t>
            </a:r>
          </a:p>
          <a:p>
            <a:pPr marL="0" indent="0">
              <a:buNone/>
            </a:pPr>
            <a:r>
              <a:rPr lang="tr-TR" dirty="0"/>
              <a:t>	– Anlamsal (</a:t>
            </a:r>
            <a:r>
              <a:rPr lang="tr-TR" dirty="0" err="1"/>
              <a:t>semantic</a:t>
            </a:r>
            <a:r>
              <a:rPr lang="tr-TR" dirty="0"/>
              <a:t>): cümlenin anlamı</a:t>
            </a:r>
          </a:p>
          <a:p>
            <a:pPr marL="0" indent="0">
              <a:buNone/>
            </a:pPr>
            <a:r>
              <a:rPr lang="tr-TR" dirty="0"/>
              <a:t>• Seviyeler arasındaki etkileşim</a:t>
            </a:r>
          </a:p>
        </p:txBody>
      </p:sp>
    </p:spTree>
    <p:extLst>
      <p:ext uri="{BB962C8B-B14F-4D97-AF65-F5344CB8AC3E}">
        <p14:creationId xmlns:p14="http://schemas.microsoft.com/office/powerpoint/2010/main" val="1667845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Biçimbilim-</a:t>
            </a:r>
            <a:r>
              <a:rPr lang="tr-TR" dirty="0" err="1"/>
              <a:t>Morphology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tr-TR" dirty="0"/>
              <a:t>Örnek: çocukları</a:t>
            </a:r>
          </a:p>
          <a:p>
            <a:pPr marL="0" indent="0">
              <a:buNone/>
            </a:pPr>
            <a:r>
              <a:rPr lang="tr-TR" dirty="0"/>
              <a:t>	Çocuk +İsim+ Çoğul+ 3.tekil kişi iyelik</a:t>
            </a:r>
          </a:p>
          <a:p>
            <a:pPr marL="0" indent="0">
              <a:buNone/>
            </a:pPr>
            <a:r>
              <a:rPr lang="tr-TR" dirty="0"/>
              <a:t>	(Sevgi’nin </a:t>
            </a:r>
            <a:r>
              <a:rPr lang="tr-TR" dirty="0">
                <a:solidFill>
                  <a:srgbClr val="FF0000"/>
                </a:solidFill>
              </a:rPr>
              <a:t>çocukları</a:t>
            </a:r>
            <a:r>
              <a:rPr lang="tr-TR" dirty="0"/>
              <a:t> Ayşe ve Mehmet geldiler.)</a:t>
            </a:r>
          </a:p>
          <a:p>
            <a:pPr marL="0" indent="0">
              <a:buNone/>
            </a:pPr>
            <a:r>
              <a:rPr lang="tr-TR" dirty="0"/>
              <a:t>	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tr-TR" dirty="0" err="1"/>
              <a:t>çocuk+İsim</a:t>
            </a:r>
            <a:r>
              <a:rPr lang="tr-TR" dirty="0"/>
              <a:t>+ Çoğul+-i hali</a:t>
            </a:r>
          </a:p>
          <a:p>
            <a:pPr marL="0" indent="0">
              <a:buNone/>
            </a:pPr>
            <a:r>
              <a:rPr lang="tr-TR" dirty="0"/>
              <a:t>	(Yeni gelen </a:t>
            </a:r>
            <a:r>
              <a:rPr lang="tr-TR" dirty="0">
                <a:solidFill>
                  <a:srgbClr val="FF0000"/>
                </a:solidFill>
              </a:rPr>
              <a:t>çocukları</a:t>
            </a:r>
            <a:r>
              <a:rPr lang="tr-TR" dirty="0"/>
              <a:t> gördünüz mü?)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/>
              <a:t>	</a:t>
            </a:r>
            <a:r>
              <a:rPr lang="tr-TR" dirty="0" err="1"/>
              <a:t>çocuk+İsim</a:t>
            </a:r>
            <a:r>
              <a:rPr lang="tr-TR" dirty="0"/>
              <a:t>+ Çoğul+ 3. çoğul kişi iyelik</a:t>
            </a:r>
          </a:p>
          <a:p>
            <a:pPr marL="0" indent="0">
              <a:buNone/>
            </a:pPr>
            <a:r>
              <a:rPr lang="tr-TR" dirty="0"/>
              <a:t>	(Ayşe ile Mehmet’in </a:t>
            </a:r>
            <a:r>
              <a:rPr lang="tr-TR" dirty="0">
                <a:solidFill>
                  <a:srgbClr val="FF0000"/>
                </a:solidFill>
              </a:rPr>
              <a:t>çocukları</a:t>
            </a:r>
            <a:r>
              <a:rPr lang="tr-TR" dirty="0"/>
              <a:t> Gökhan ile Sevgi’dir.)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/>
              <a:t>	</a:t>
            </a:r>
            <a:r>
              <a:rPr lang="tr-TR" dirty="0" err="1"/>
              <a:t>çocuk+İsim</a:t>
            </a:r>
            <a:r>
              <a:rPr lang="tr-TR" dirty="0"/>
              <a:t>+ Tekil+ 3. çoğul kişi iyelik</a:t>
            </a:r>
          </a:p>
          <a:p>
            <a:pPr marL="0" indent="0">
              <a:buNone/>
            </a:pPr>
            <a:r>
              <a:rPr lang="tr-TR" dirty="0"/>
              <a:t>	(Ayşe’nin </a:t>
            </a:r>
            <a:r>
              <a:rPr lang="tr-TR" dirty="0">
                <a:solidFill>
                  <a:srgbClr val="FF0000"/>
                </a:solidFill>
              </a:rPr>
              <a:t>çocukları</a:t>
            </a:r>
            <a:r>
              <a:rPr lang="tr-TR" dirty="0"/>
              <a:t> Gökhan ile Sevgi’dir).</a:t>
            </a:r>
          </a:p>
        </p:txBody>
      </p:sp>
    </p:spTree>
    <p:extLst>
      <p:ext uri="{BB962C8B-B14F-4D97-AF65-F5344CB8AC3E}">
        <p14:creationId xmlns:p14="http://schemas.microsoft.com/office/powerpoint/2010/main" val="3732109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Sözdizim-Syntax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“the dog ate my homework” - Who did what?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en-US" dirty="0"/>
              <a:t>1. Part of speech tagging (POS </a:t>
            </a:r>
            <a:r>
              <a:rPr lang="en-US" dirty="0" err="1"/>
              <a:t>etiketleri</a:t>
            </a:r>
            <a:r>
              <a:rPr lang="en-US" dirty="0"/>
              <a:t>)</a:t>
            </a:r>
            <a:r>
              <a:rPr lang="tr-TR" dirty="0"/>
              <a:t> belirlenmesi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en-US" dirty="0"/>
              <a:t>Dog = noun ; ate = verb ; homework = noun</a:t>
            </a:r>
          </a:p>
          <a:p>
            <a:pPr marL="0" indent="0">
              <a:buNone/>
            </a:pPr>
            <a:r>
              <a:rPr lang="tr-TR" dirty="0"/>
              <a:t>	</a:t>
            </a:r>
          </a:p>
          <a:p>
            <a:pPr marL="0" indent="0">
              <a:buNone/>
            </a:pPr>
            <a:r>
              <a:rPr lang="tr-TR" dirty="0"/>
              <a:t>	2. </a:t>
            </a:r>
            <a:r>
              <a:rPr lang="tr-TR" dirty="0" err="1"/>
              <a:t>Identify</a:t>
            </a:r>
            <a:r>
              <a:rPr lang="tr-TR" dirty="0"/>
              <a:t> </a:t>
            </a:r>
            <a:r>
              <a:rPr lang="tr-TR" dirty="0" err="1"/>
              <a:t>collocations</a:t>
            </a:r>
            <a:endParaRPr lang="tr-TR" dirty="0"/>
          </a:p>
          <a:p>
            <a:pPr marL="0" indent="0">
              <a:buNone/>
            </a:pPr>
            <a:r>
              <a:rPr lang="tr-TR" dirty="0"/>
              <a:t>	</a:t>
            </a:r>
            <a:r>
              <a:rPr lang="en-US" dirty="0"/>
              <a:t>mother in law, hot dog</a:t>
            </a:r>
          </a:p>
          <a:p>
            <a:pPr marL="0" indent="0">
              <a:buNone/>
            </a:pPr>
            <a:r>
              <a:rPr lang="tr-TR" dirty="0"/>
              <a:t>	Birleşik isimler (kitap kurdu)</a:t>
            </a:r>
          </a:p>
        </p:txBody>
      </p:sp>
    </p:spTree>
    <p:extLst>
      <p:ext uri="{BB962C8B-B14F-4D97-AF65-F5344CB8AC3E}">
        <p14:creationId xmlns:p14="http://schemas.microsoft.com/office/powerpoint/2010/main" val="2327202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Sözdizim-Syntax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Yüzeysel ayrıştırma: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en-US" dirty="0"/>
              <a:t>“the dog chased the bear”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en-US" dirty="0"/>
              <a:t>“the dog” “chased the bear”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pl-PL" dirty="0"/>
              <a:t>özne - yüklem ile ilgili olan</a:t>
            </a:r>
          </a:p>
          <a:p>
            <a:r>
              <a:rPr lang="tr-TR" dirty="0"/>
              <a:t>Temel yapının belirlenmesi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en-US" dirty="0"/>
              <a:t>NP-[the dog] VP-[chased the bear]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26002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Anlamsal-</a:t>
            </a:r>
            <a:r>
              <a:rPr lang="tr-TR" dirty="0" err="1"/>
              <a:t>Semantics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Doğal dili anlamak ! Ama nasıl?</a:t>
            </a:r>
          </a:p>
          <a:p>
            <a:pPr marL="0" indent="0">
              <a:buNone/>
            </a:pPr>
            <a:r>
              <a:rPr lang="tr-TR" dirty="0"/>
              <a:t>	• “</a:t>
            </a:r>
            <a:r>
              <a:rPr lang="tr-TR" dirty="0" err="1"/>
              <a:t>plant</a:t>
            </a:r>
            <a:r>
              <a:rPr lang="tr-TR" dirty="0"/>
              <a:t>” = </a:t>
            </a:r>
            <a:r>
              <a:rPr lang="tr-TR" dirty="0" err="1"/>
              <a:t>industrial</a:t>
            </a:r>
            <a:r>
              <a:rPr lang="tr-TR" dirty="0"/>
              <a:t> </a:t>
            </a:r>
            <a:r>
              <a:rPr lang="tr-TR" dirty="0" err="1"/>
              <a:t>plant</a:t>
            </a:r>
            <a:endParaRPr lang="tr-TR" dirty="0"/>
          </a:p>
          <a:p>
            <a:pPr marL="0" indent="0">
              <a:buNone/>
            </a:pPr>
            <a:r>
              <a:rPr lang="tr-TR" dirty="0"/>
              <a:t>	• “</a:t>
            </a:r>
            <a:r>
              <a:rPr lang="tr-TR" dirty="0" err="1"/>
              <a:t>plant</a:t>
            </a:r>
            <a:r>
              <a:rPr lang="tr-TR" dirty="0"/>
              <a:t>” = </a:t>
            </a:r>
            <a:r>
              <a:rPr lang="tr-TR" dirty="0" err="1"/>
              <a:t>living</a:t>
            </a:r>
            <a:r>
              <a:rPr lang="tr-TR" dirty="0"/>
              <a:t> </a:t>
            </a:r>
            <a:r>
              <a:rPr lang="tr-TR" dirty="0" err="1"/>
              <a:t>organism</a:t>
            </a:r>
            <a:endParaRPr lang="tr-TR" dirty="0"/>
          </a:p>
          <a:p>
            <a:r>
              <a:rPr lang="tr-TR" dirty="0"/>
              <a:t>Kelimelerdeki belirsizlikler</a:t>
            </a:r>
          </a:p>
          <a:p>
            <a:r>
              <a:rPr lang="tr-TR" dirty="0"/>
              <a:t> Anlamsal analizin önemi ?</a:t>
            </a:r>
          </a:p>
          <a:p>
            <a:pPr marL="0" indent="0">
              <a:buNone/>
            </a:pPr>
            <a:r>
              <a:rPr lang="tr-TR" dirty="0"/>
              <a:t>	– Machine </a:t>
            </a:r>
            <a:r>
              <a:rPr lang="tr-TR" dirty="0" err="1"/>
              <a:t>Translation</a:t>
            </a:r>
            <a:r>
              <a:rPr lang="tr-TR" dirty="0"/>
              <a:t>: hatalı çeviri</a:t>
            </a:r>
          </a:p>
          <a:p>
            <a:pPr marL="0" indent="0">
              <a:buNone/>
            </a:pPr>
            <a:r>
              <a:rPr lang="tr-TR" dirty="0"/>
              <a:t>	– Information </a:t>
            </a:r>
            <a:r>
              <a:rPr lang="tr-TR" dirty="0" err="1"/>
              <a:t>Retrieval</a:t>
            </a:r>
            <a:r>
              <a:rPr lang="tr-TR" dirty="0"/>
              <a:t>: hatalı bilgi</a:t>
            </a:r>
          </a:p>
          <a:p>
            <a:pPr marL="0" indent="0">
              <a:buNone/>
            </a:pPr>
            <a:r>
              <a:rPr lang="tr-TR" dirty="0"/>
              <a:t>	– </a:t>
            </a:r>
            <a:r>
              <a:rPr lang="tr-TR" dirty="0" err="1"/>
              <a:t>Anaphora</a:t>
            </a:r>
            <a:r>
              <a:rPr lang="tr-TR" dirty="0"/>
              <a:t> </a:t>
            </a:r>
            <a:r>
              <a:rPr lang="tr-TR" dirty="0" err="1"/>
              <a:t>Resolution</a:t>
            </a:r>
            <a:r>
              <a:rPr lang="tr-TR" dirty="0"/>
              <a:t>: hatalı referans</a:t>
            </a:r>
          </a:p>
        </p:txBody>
      </p:sp>
    </p:spTree>
    <p:extLst>
      <p:ext uri="{BB962C8B-B14F-4D97-AF65-F5344CB8AC3E}">
        <p14:creationId xmlns:p14="http://schemas.microsoft.com/office/powerpoint/2010/main" val="919075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Bilgiyi Elde Etme-Information </a:t>
            </a:r>
            <a:r>
              <a:rPr lang="tr-TR" dirty="0" err="1"/>
              <a:t>Retrieval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/>
              <a:t>Genel model:</a:t>
            </a:r>
          </a:p>
          <a:p>
            <a:pPr marL="0" indent="0">
              <a:buNone/>
            </a:pPr>
            <a:r>
              <a:rPr lang="tr-TR" dirty="0"/>
              <a:t>	– Çok fazla sayıda doküman</a:t>
            </a:r>
          </a:p>
          <a:p>
            <a:pPr marL="0" indent="0">
              <a:buNone/>
            </a:pPr>
            <a:r>
              <a:rPr lang="tr-TR" dirty="0"/>
              <a:t>	– Sorgu</a:t>
            </a:r>
          </a:p>
          <a:p>
            <a:pPr marL="0" indent="0">
              <a:buNone/>
            </a:pPr>
            <a:r>
              <a:rPr lang="tr-TR" dirty="0"/>
              <a:t>• Görev: Verilen sorgu ile ilgili dokümanları bulma</a:t>
            </a:r>
          </a:p>
          <a:p>
            <a:r>
              <a:rPr lang="tr-TR" dirty="0"/>
              <a:t>Nasıl? İndeks oluştur, bir kitabın indeksi gibi</a:t>
            </a:r>
          </a:p>
          <a:p>
            <a:r>
              <a:rPr lang="tr-TR" dirty="0"/>
              <a:t>Sonra …</a:t>
            </a:r>
          </a:p>
          <a:p>
            <a:pPr marL="0" indent="0">
              <a:buNone/>
            </a:pPr>
            <a:r>
              <a:rPr lang="tr-TR" dirty="0"/>
              <a:t>	– </a:t>
            </a:r>
            <a:r>
              <a:rPr lang="tr-TR" dirty="0" err="1"/>
              <a:t>Vektörel</a:t>
            </a:r>
            <a:r>
              <a:rPr lang="tr-TR" dirty="0"/>
              <a:t> modeller (</a:t>
            </a:r>
            <a:r>
              <a:rPr lang="tr-TR" dirty="0" err="1"/>
              <a:t>vectorial</a:t>
            </a:r>
            <a:r>
              <a:rPr lang="tr-TR" dirty="0"/>
              <a:t> </a:t>
            </a:r>
            <a:r>
              <a:rPr lang="tr-TR" dirty="0" err="1"/>
              <a:t>models</a:t>
            </a:r>
            <a:r>
              <a:rPr lang="tr-TR" dirty="0"/>
              <a:t>)</a:t>
            </a:r>
          </a:p>
          <a:p>
            <a:pPr marL="0" indent="0">
              <a:buNone/>
            </a:pPr>
            <a:r>
              <a:rPr lang="tr-TR" dirty="0"/>
              <a:t>	– </a:t>
            </a:r>
            <a:r>
              <a:rPr lang="tr-TR" dirty="0" err="1"/>
              <a:t>Boolean</a:t>
            </a:r>
            <a:r>
              <a:rPr lang="tr-TR" dirty="0"/>
              <a:t> modeller</a:t>
            </a:r>
          </a:p>
          <a:p>
            <a:pPr marL="0" indent="0">
              <a:buNone/>
            </a:pPr>
            <a:r>
              <a:rPr lang="fi-FI" dirty="0"/>
              <a:t>• Örnek: Google, Yahoo, Altavista, vs.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31418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Bilgiyi Elde Etme-Information </a:t>
            </a:r>
            <a:r>
              <a:rPr lang="tr-TR" dirty="0" err="1"/>
              <a:t>Retrieval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tr-TR" dirty="0" err="1"/>
              <a:t>Indekslemenin</a:t>
            </a:r>
            <a:r>
              <a:rPr lang="tr-TR" dirty="0"/>
              <a:t> anlamı</a:t>
            </a:r>
          </a:p>
          <a:p>
            <a:pPr marL="0" indent="0" algn="just">
              <a:buNone/>
            </a:pPr>
            <a:r>
              <a:rPr lang="tr-TR" dirty="0"/>
              <a:t>	(=</a:t>
            </a:r>
            <a:r>
              <a:rPr lang="tr-TR" dirty="0" err="1"/>
              <a:t>living</a:t>
            </a:r>
            <a:r>
              <a:rPr lang="tr-TR" dirty="0"/>
              <a:t> </a:t>
            </a:r>
            <a:r>
              <a:rPr lang="tr-TR" dirty="0" err="1"/>
              <a:t>organism</a:t>
            </a:r>
            <a:r>
              <a:rPr lang="tr-TR" dirty="0"/>
              <a:t>) anlamını taşıyan “</a:t>
            </a:r>
            <a:r>
              <a:rPr lang="tr-TR" dirty="0" err="1"/>
              <a:t>plant</a:t>
            </a:r>
            <a:r>
              <a:rPr lang="tr-TR" dirty="0"/>
              <a:t>” </a:t>
            </a:r>
            <a:r>
              <a:rPr lang="it-IT" dirty="0"/>
              <a:t>kelimesi aranırken içerisinde (=industrial plant)</a:t>
            </a:r>
            <a:r>
              <a:rPr lang="tr-TR" dirty="0"/>
              <a:t> anlamına gelen “</a:t>
            </a:r>
            <a:r>
              <a:rPr lang="tr-TR" dirty="0" err="1"/>
              <a:t>plant</a:t>
            </a:r>
            <a:r>
              <a:rPr lang="tr-TR" dirty="0"/>
              <a:t>” kelimesinin geçtiği dokümanların gelmemesi</a:t>
            </a:r>
          </a:p>
          <a:p>
            <a:pPr algn="just"/>
            <a:r>
              <a:rPr lang="sv-SE" dirty="0"/>
              <a:t>Fakat “flora” veya ilgili bir başka kelimenin</a:t>
            </a:r>
            <a:r>
              <a:rPr lang="tr-TR" dirty="0"/>
              <a:t> </a:t>
            </a:r>
            <a:r>
              <a:rPr lang="sv-SE" dirty="0"/>
              <a:t>yer aldığı </a:t>
            </a:r>
            <a:r>
              <a:rPr lang="tr-TR" dirty="0"/>
              <a:t> </a:t>
            </a:r>
            <a:r>
              <a:rPr lang="sv-SE" dirty="0"/>
              <a:t>dokümanların arama sonucunda</a:t>
            </a:r>
            <a:r>
              <a:rPr lang="tr-TR" dirty="0"/>
              <a:t> getirilmesi</a:t>
            </a:r>
          </a:p>
        </p:txBody>
      </p:sp>
    </p:spTree>
    <p:extLst>
      <p:ext uri="{BB962C8B-B14F-4D97-AF65-F5344CB8AC3E}">
        <p14:creationId xmlns:p14="http://schemas.microsoft.com/office/powerpoint/2010/main" val="2869512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Bilgi Çıkarımı- Information </a:t>
            </a:r>
            <a:r>
              <a:rPr lang="tr-TR" dirty="0" err="1"/>
              <a:t>Extraction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“There was a group of about 8-9 people close to</a:t>
            </a:r>
            <a:r>
              <a:rPr lang="tr-TR" dirty="0"/>
              <a:t> </a:t>
            </a:r>
            <a:r>
              <a:rPr lang="en-US" dirty="0"/>
              <a:t>the entrance on </a:t>
            </a:r>
            <a:r>
              <a:rPr lang="tr-TR" dirty="0"/>
              <a:t> </a:t>
            </a:r>
            <a:r>
              <a:rPr lang="en-US" dirty="0"/>
              <a:t>Highway 75”</a:t>
            </a:r>
          </a:p>
          <a:p>
            <a:pPr algn="just"/>
            <a:r>
              <a:rPr lang="tr-TR" dirty="0" err="1"/>
              <a:t>Who</a:t>
            </a:r>
            <a:r>
              <a:rPr lang="tr-TR" dirty="0"/>
              <a:t>? “8-9 </a:t>
            </a:r>
            <a:r>
              <a:rPr lang="tr-TR" dirty="0" err="1"/>
              <a:t>people</a:t>
            </a:r>
            <a:r>
              <a:rPr lang="tr-TR" dirty="0"/>
              <a:t>”</a:t>
            </a:r>
          </a:p>
          <a:p>
            <a:pPr algn="just"/>
            <a:r>
              <a:rPr lang="tr-TR" dirty="0" err="1"/>
              <a:t>Where</a:t>
            </a:r>
            <a:r>
              <a:rPr lang="tr-TR" dirty="0"/>
              <a:t>? “</a:t>
            </a:r>
            <a:r>
              <a:rPr lang="tr-TR" dirty="0" err="1"/>
              <a:t>highway</a:t>
            </a:r>
            <a:r>
              <a:rPr lang="tr-TR" dirty="0"/>
              <a:t> 75”</a:t>
            </a:r>
          </a:p>
          <a:p>
            <a:pPr algn="just"/>
            <a:r>
              <a:rPr lang="tr-TR" dirty="0"/>
              <a:t>İstenilen bilgiyi çıkarma</a:t>
            </a:r>
          </a:p>
          <a:p>
            <a:pPr algn="just"/>
            <a:r>
              <a:rPr lang="tr-TR" dirty="0"/>
              <a:t>Yeni kalıplar (</a:t>
            </a:r>
            <a:r>
              <a:rPr lang="tr-TR" dirty="0" err="1"/>
              <a:t>pattern</a:t>
            </a:r>
            <a:r>
              <a:rPr lang="tr-TR" dirty="0"/>
              <a:t>) bulmak</a:t>
            </a:r>
          </a:p>
          <a:p>
            <a:pPr marL="0" indent="0" algn="just">
              <a:buNone/>
            </a:pPr>
            <a:r>
              <a:rPr lang="tr-TR" dirty="0"/>
              <a:t>	– Saklı bilgi, vs.</a:t>
            </a:r>
          </a:p>
          <a:p>
            <a:pPr algn="just"/>
            <a:r>
              <a:rPr lang="pt-BR" dirty="0"/>
              <a:t>US-Gov./mil. Milyonlarca dolar harcamaktadır</a:t>
            </a:r>
          </a:p>
        </p:txBody>
      </p:sp>
    </p:spTree>
    <p:extLst>
      <p:ext uri="{BB962C8B-B14F-4D97-AF65-F5344CB8AC3E}">
        <p14:creationId xmlns:p14="http://schemas.microsoft.com/office/powerpoint/2010/main" val="771032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Bilgi Çıkarımı- Information </a:t>
            </a:r>
            <a:r>
              <a:rPr lang="tr-TR" dirty="0" err="1"/>
              <a:t>Extraction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Özel bir bilgininde getirilmesi istenebilir</a:t>
            </a:r>
          </a:p>
          <a:p>
            <a:pPr marL="0" indent="0">
              <a:buNone/>
            </a:pPr>
            <a:r>
              <a:rPr lang="tr-TR" dirty="0"/>
              <a:t>	Soru Cevaplama (</a:t>
            </a:r>
            <a:r>
              <a:rPr lang="tr-TR" dirty="0" err="1"/>
              <a:t>question</a:t>
            </a:r>
            <a:r>
              <a:rPr lang="tr-TR" dirty="0"/>
              <a:t> </a:t>
            </a:r>
            <a:r>
              <a:rPr lang="tr-TR" dirty="0" err="1"/>
              <a:t>answering</a:t>
            </a:r>
            <a:r>
              <a:rPr lang="tr-TR" dirty="0"/>
              <a:t>)</a:t>
            </a:r>
          </a:p>
          <a:p>
            <a:r>
              <a:rPr lang="en-US" dirty="0"/>
              <a:t>“What is the height of mount Everest?”</a:t>
            </a:r>
          </a:p>
          <a:p>
            <a:pPr marL="0" indent="0">
              <a:buNone/>
            </a:pPr>
            <a:r>
              <a:rPr lang="tr-TR" dirty="0"/>
              <a:t>	11,000 </a:t>
            </a:r>
            <a:r>
              <a:rPr lang="tr-TR" dirty="0" err="1"/>
              <a:t>feet</a:t>
            </a:r>
            <a:endParaRPr lang="tr-TR" dirty="0"/>
          </a:p>
          <a:p>
            <a:r>
              <a:rPr lang="tr-TR" dirty="0" err="1"/>
              <a:t>Current</a:t>
            </a:r>
            <a:r>
              <a:rPr lang="tr-TR" dirty="0"/>
              <a:t> </a:t>
            </a:r>
            <a:r>
              <a:rPr lang="tr-TR" dirty="0" err="1"/>
              <a:t>state</a:t>
            </a:r>
            <a:r>
              <a:rPr lang="tr-TR" dirty="0"/>
              <a:t>-of-</a:t>
            </a:r>
            <a:r>
              <a:rPr lang="tr-TR" dirty="0" err="1"/>
              <a:t>the</a:t>
            </a:r>
            <a:r>
              <a:rPr lang="tr-TR" dirty="0"/>
              <a:t>-art 40-50%</a:t>
            </a:r>
          </a:p>
          <a:p>
            <a:r>
              <a:rPr lang="sv-SE" dirty="0"/>
              <a:t>Belirlenmiş özel bir alanda soru cevap yapmak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09462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Bilgi Çıkarımı- Information </a:t>
            </a:r>
            <a:r>
              <a:rPr lang="tr-TR" dirty="0" err="1"/>
              <a:t>Extraction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Karşı dilde bilgiyi bulma!</a:t>
            </a:r>
          </a:p>
          <a:p>
            <a:r>
              <a:rPr lang="tr-TR" dirty="0"/>
              <a:t>Cross Language Information </a:t>
            </a:r>
            <a:r>
              <a:rPr lang="tr-TR" dirty="0" err="1"/>
              <a:t>Retrieval</a:t>
            </a:r>
            <a:endParaRPr lang="tr-TR" dirty="0"/>
          </a:p>
          <a:p>
            <a:r>
              <a:rPr lang="en-US" dirty="0"/>
              <a:t>“What is the minimum age requirement for car</a:t>
            </a:r>
            <a:r>
              <a:rPr lang="tr-TR" dirty="0"/>
              <a:t> </a:t>
            </a:r>
            <a:r>
              <a:rPr lang="tr-TR" dirty="0" err="1"/>
              <a:t>rental</a:t>
            </a:r>
            <a:r>
              <a:rPr lang="tr-TR" dirty="0"/>
              <a:t> in </a:t>
            </a:r>
            <a:r>
              <a:rPr lang="tr-TR" dirty="0" err="1"/>
              <a:t>Italy</a:t>
            </a:r>
            <a:r>
              <a:rPr lang="tr-TR" dirty="0"/>
              <a:t>?”</a:t>
            </a:r>
          </a:p>
          <a:p>
            <a:r>
              <a:rPr lang="tr-TR" dirty="0"/>
              <a:t>İtalyanca </a:t>
            </a:r>
            <a:r>
              <a:rPr lang="tr-TR" dirty="0" err="1"/>
              <a:t>text’lerde</a:t>
            </a:r>
            <a:r>
              <a:rPr lang="tr-TR" dirty="0"/>
              <a:t> de arama yapabilmek için cümle İtalyancaya çevrilir. “</a:t>
            </a:r>
            <a:r>
              <a:rPr lang="tr-TR" dirty="0" err="1"/>
              <a:t>eta</a:t>
            </a:r>
            <a:r>
              <a:rPr lang="tr-TR" dirty="0"/>
              <a:t> </a:t>
            </a:r>
            <a:r>
              <a:rPr lang="tr-TR" dirty="0" err="1"/>
              <a:t>minima</a:t>
            </a:r>
            <a:r>
              <a:rPr lang="tr-TR" dirty="0"/>
              <a:t> </a:t>
            </a:r>
            <a:r>
              <a:rPr lang="tr-TR" dirty="0" err="1"/>
              <a:t>per</a:t>
            </a:r>
            <a:r>
              <a:rPr lang="tr-TR" dirty="0"/>
              <a:t> </a:t>
            </a:r>
            <a:r>
              <a:rPr lang="tr-TR" dirty="0" err="1"/>
              <a:t>noleggio</a:t>
            </a:r>
            <a:r>
              <a:rPr lang="tr-TR" dirty="0"/>
              <a:t> </a:t>
            </a:r>
            <a:r>
              <a:rPr lang="tr-TR" dirty="0" err="1"/>
              <a:t>macchine</a:t>
            </a:r>
            <a:r>
              <a:rPr lang="tr-TR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2779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Doğal Dil İşleme Nedir ?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tr-TR" dirty="0"/>
              <a:t>DDİ, ana işlevi bir doğal dili çözümleme, anlama, yorumlama ve üretme olan bilgisayar sistemlerinin tasarımını ve gerçekleştirilmesini konu alan bir mühendislik dalıdır.</a:t>
            </a:r>
          </a:p>
          <a:p>
            <a:pPr algn="just"/>
            <a:r>
              <a:rPr lang="tr-TR" dirty="0"/>
              <a:t>Sabit algoritmalar içermediğinden ve belirsizliklere sahip olduğundan bir </a:t>
            </a:r>
            <a:r>
              <a:rPr lang="tr-TR" dirty="0" smtClean="0"/>
              <a:t>NP</a:t>
            </a:r>
            <a:r>
              <a:rPr lang="en-US" dirty="0" smtClean="0"/>
              <a:t> (</a:t>
            </a:r>
            <a:r>
              <a:rPr lang="en-US" dirty="0"/>
              <a:t>nondeterministic </a:t>
            </a:r>
            <a:r>
              <a:rPr lang="en-US" dirty="0" smtClean="0"/>
              <a:t>polynomial)</a:t>
            </a:r>
            <a:r>
              <a:rPr lang="tr-TR" dirty="0" smtClean="0"/>
              <a:t> </a:t>
            </a:r>
            <a:r>
              <a:rPr lang="tr-TR" dirty="0"/>
              <a:t>problemidir</a:t>
            </a:r>
            <a:r>
              <a:rPr lang="tr-TR" dirty="0" smtClean="0"/>
              <a:t>.</a:t>
            </a:r>
            <a:endParaRPr lang="en-US" dirty="0" smtClean="0"/>
          </a:p>
          <a:p>
            <a:pPr lvl="1" algn="just"/>
            <a:r>
              <a:rPr lang="en-US" dirty="0" smtClean="0">
                <a:solidFill>
                  <a:srgbClr val="FF0000"/>
                </a:solidFill>
              </a:rPr>
              <a:t>“NP </a:t>
            </a:r>
            <a:r>
              <a:rPr lang="en-US" dirty="0" err="1">
                <a:solidFill>
                  <a:srgbClr val="FF0000"/>
                </a:solidFill>
              </a:rPr>
              <a:t>problemlerine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kısaca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polinomsal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zamanda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doğrulanabilecek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karmaşıklık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sınıfı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problemleridir</a:t>
            </a:r>
            <a:r>
              <a:rPr lang="en-US" dirty="0" smtClean="0">
                <a:solidFill>
                  <a:srgbClr val="FF0000"/>
                </a:solidFill>
              </a:rPr>
              <a:t>.”</a:t>
            </a:r>
            <a:r>
              <a:rPr lang="en-US" dirty="0">
                <a:solidFill>
                  <a:srgbClr val="FF0000"/>
                </a:solidFill>
              </a:rPr>
              <a:t> </a:t>
            </a:r>
            <a:endParaRPr lang="tr-TR" dirty="0">
              <a:solidFill>
                <a:srgbClr val="FF0000"/>
              </a:solidFill>
            </a:endParaRPr>
          </a:p>
          <a:p>
            <a:pPr algn="just"/>
            <a:r>
              <a:rPr lang="tr-TR" dirty="0"/>
              <a:t>Yapay zeka, biçimsel diller kuramı, kuramsal dilbilim, bilgisayar destekli dilbilim ve bilişsel psikoloji gibi değişik alanlarda geliştirilmiş kuram, yöntem ve teknolojiler bütünüdür.</a:t>
            </a:r>
          </a:p>
        </p:txBody>
      </p:sp>
    </p:spTree>
    <p:extLst>
      <p:ext uri="{BB962C8B-B14F-4D97-AF65-F5344CB8AC3E}">
        <p14:creationId xmlns:p14="http://schemas.microsoft.com/office/powerpoint/2010/main" val="34338185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Makine Çevirisi-Machine </a:t>
            </a:r>
            <a:r>
              <a:rPr lang="tr-TR" dirty="0" err="1"/>
              <a:t>Translations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to Text Machine Translations</a:t>
            </a:r>
          </a:p>
          <a:p>
            <a:r>
              <a:rPr lang="en-US" dirty="0"/>
              <a:t>Speech to Speech Machine Translations</a:t>
            </a:r>
          </a:p>
          <a:p>
            <a:r>
              <a:rPr lang="tr-TR" dirty="0"/>
              <a:t>Bu tip çalışmalar yaygın olan dil çiftleri için yapılmıştır</a:t>
            </a:r>
          </a:p>
          <a:p>
            <a:r>
              <a:rPr lang="tr-TR" dirty="0"/>
              <a:t>İngilizce-Fransızca, İngilizce-Çince</a:t>
            </a:r>
          </a:p>
        </p:txBody>
      </p:sp>
    </p:spTree>
    <p:extLst>
      <p:ext uri="{BB962C8B-B14F-4D97-AF65-F5344CB8AC3E}">
        <p14:creationId xmlns:p14="http://schemas.microsoft.com/office/powerpoint/2010/main" val="12051242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Makine Çevirisi-Machine </a:t>
            </a:r>
            <a:r>
              <a:rPr lang="tr-TR" dirty="0" err="1"/>
              <a:t>Translations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Text</a:t>
            </a:r>
            <a:r>
              <a:rPr lang="tr-TR" dirty="0"/>
              <a:t> bir dilden diğerine nasıl çevrilir ?</a:t>
            </a:r>
          </a:p>
          <a:p>
            <a:r>
              <a:rPr lang="tr-TR" dirty="0"/>
              <a:t>Önceden yapılmış olan çeviriler sisteme öğretilir</a:t>
            </a:r>
          </a:p>
          <a:p>
            <a:pPr marL="0" indent="0">
              <a:buNone/>
            </a:pPr>
            <a:r>
              <a:rPr lang="tr-TR" dirty="0"/>
              <a:t>	 Paralel bir külliyata ihtiyaç vardır</a:t>
            </a:r>
          </a:p>
          <a:p>
            <a:r>
              <a:rPr lang="tr-TR" dirty="0"/>
              <a:t>Fransızca-İngilizce, Çince-İngilizce</a:t>
            </a:r>
          </a:p>
          <a:p>
            <a:r>
              <a:rPr lang="tr-TR" dirty="0"/>
              <a:t>Makul çeviriler</a:t>
            </a:r>
          </a:p>
          <a:p>
            <a:r>
              <a:rPr lang="tr-TR" dirty="0"/>
              <a:t>Çince-Hintçe – günümüzde uygun bir külliyat yoktur!</a:t>
            </a:r>
          </a:p>
        </p:txBody>
      </p:sp>
    </p:spTree>
    <p:extLst>
      <p:ext uri="{BB962C8B-B14F-4D97-AF65-F5344CB8AC3E}">
        <p14:creationId xmlns:p14="http://schemas.microsoft.com/office/powerpoint/2010/main" val="2187126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LAWGEEX</a:t>
            </a:r>
            <a:endParaRPr lang="tr-TR" dirty="0"/>
          </a:p>
        </p:txBody>
      </p:sp>
      <p:sp>
        <p:nvSpPr>
          <p:cNvPr id="7" name="Köşeleri Yuvarlanmış Dikdörtgen Belirtme Çizgisi 6"/>
          <p:cNvSpPr/>
          <p:nvPr/>
        </p:nvSpPr>
        <p:spPr>
          <a:xfrm>
            <a:off x="5906494" y="1834166"/>
            <a:ext cx="5806384" cy="4135120"/>
          </a:xfrm>
          <a:prstGeom prst="wedgeRoundRectCallout">
            <a:avLst>
              <a:gd name="adj1" fmla="val -45727"/>
              <a:gd name="adj2" fmla="val 63111"/>
              <a:gd name="adj3" fmla="val 16667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b="1" dirty="0">
                <a:solidFill>
                  <a:schemeClr val="bg1"/>
                </a:solidFill>
              </a:rPr>
              <a:t>Stanford Üniversitesi Duke Hukuk Fakültesi &amp; Güney Kaliforniya Üniversitesi’nden 20 hukuk profesörlerine karşı</a:t>
            </a:r>
          </a:p>
          <a:p>
            <a:pPr algn="ctr"/>
            <a:endParaRPr lang="tr-TR" b="1" dirty="0">
              <a:solidFill>
                <a:schemeClr val="bg1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b="1" dirty="0">
                <a:solidFill>
                  <a:schemeClr val="bg1"/>
                </a:solidFill>
              </a:rPr>
              <a:t>Görev : sözleşmelerdeki 30 hukuki sorunun tespit edilmesi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b="1" dirty="0">
              <a:solidFill>
                <a:schemeClr val="bg1"/>
              </a:solidFill>
            </a:endParaRPr>
          </a:p>
          <a:p>
            <a:pPr algn="ctr"/>
            <a:r>
              <a:rPr lang="tr-TR" b="1" dirty="0">
                <a:solidFill>
                  <a:schemeClr val="bg1"/>
                </a:solidFill>
              </a:rPr>
              <a:t>SONUÇ : </a:t>
            </a:r>
          </a:p>
          <a:p>
            <a:pPr algn="ctr"/>
            <a:endParaRPr lang="tr-TR" b="1" dirty="0">
              <a:solidFill>
                <a:schemeClr val="bg1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b="1" dirty="0" err="1" smtClean="0">
                <a:solidFill>
                  <a:schemeClr val="bg1"/>
                </a:solidFill>
              </a:rPr>
              <a:t>Profesörler</a:t>
            </a:r>
            <a:r>
              <a:rPr lang="tr-TR" b="1" dirty="0" smtClean="0">
                <a:solidFill>
                  <a:schemeClr val="bg1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4 saat harcayarak %85 oranında,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b="1" dirty="0">
                <a:solidFill>
                  <a:schemeClr val="bg1"/>
                </a:solidFill>
              </a:rPr>
              <a:t>Yapay zeka yazılımı bu işi sadece 26 dakikada %95 oranında doğruluk payına sahipti.</a:t>
            </a:r>
          </a:p>
        </p:txBody>
      </p:sp>
      <p:pic>
        <p:nvPicPr>
          <p:cNvPr id="15362" name="Picture 2" descr="The Verdict Is In: AI Outperforms Human Lawyers in Reviewing Legal ..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77" y="2300455"/>
            <a:ext cx="4856574" cy="3804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125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OTOMATİK SINAV DEĞERLENDİRME</a:t>
            </a: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163" y="1857156"/>
            <a:ext cx="5801784" cy="4351338"/>
          </a:xfr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28" y="2848302"/>
            <a:ext cx="4712673" cy="149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200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OTOMATİK SINAV DEĞERLENDİRME</a:t>
            </a: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804" y="2343480"/>
            <a:ext cx="9644391" cy="289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3401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Dijital Asistanlar</a:t>
            </a:r>
            <a:b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tr-T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Arçelik </a:t>
            </a:r>
            <a:r>
              <a:rPr lang="tr-TR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Asista</a:t>
            </a:r>
            <a:r>
              <a:rPr lang="tr-T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| Amazon </a:t>
            </a:r>
            <a:r>
              <a:rPr lang="tr-TR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Alexa</a:t>
            </a:r>
            <a:r>
              <a:rPr lang="tr-T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| Apple </a:t>
            </a:r>
            <a:r>
              <a:rPr lang="tr-TR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Siri</a:t>
            </a:r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tr-T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asista ile ilgili gÃ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2374010"/>
            <a:ext cx="4416425" cy="329901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lexa ile ilgili gÃ¶rsel sonuc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929" y="2374010"/>
            <a:ext cx="3231582" cy="242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ri ile ilgili gÃ¶rsel sonucu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197" y="4086224"/>
            <a:ext cx="3671970" cy="245268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2080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Otomatik Yazım Kontrolü </a:t>
            </a: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2172494"/>
            <a:ext cx="6858000" cy="3657600"/>
          </a:xfrm>
        </p:spPr>
      </p:pic>
    </p:spTree>
    <p:extLst>
      <p:ext uri="{BB962C8B-B14F-4D97-AF65-F5344CB8AC3E}">
        <p14:creationId xmlns:p14="http://schemas.microsoft.com/office/powerpoint/2010/main" val="33051678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Otomatik Metin Üretme</a:t>
            </a:r>
          </a:p>
        </p:txBody>
      </p:sp>
      <p:pic>
        <p:nvPicPr>
          <p:cNvPr id="4" name="İçerik Yer Tutucusu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73" y="2898112"/>
            <a:ext cx="9523653" cy="1656288"/>
          </a:xfrm>
        </p:spPr>
      </p:pic>
    </p:spTree>
    <p:extLst>
      <p:ext uri="{BB962C8B-B14F-4D97-AF65-F5344CB8AC3E}">
        <p14:creationId xmlns:p14="http://schemas.microsoft.com/office/powerpoint/2010/main" val="23734222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Otomatik Metin Üretme</a:t>
            </a:r>
          </a:p>
        </p:txBody>
      </p:sp>
      <p:sp>
        <p:nvSpPr>
          <p:cNvPr id="5" name="Bulut Belirtme Çizgisi 4"/>
          <p:cNvSpPr/>
          <p:nvPr/>
        </p:nvSpPr>
        <p:spPr>
          <a:xfrm>
            <a:off x="6096000" y="1834166"/>
            <a:ext cx="5681023" cy="3485971"/>
          </a:xfrm>
          <a:prstGeom prst="cloudCallout">
            <a:avLst>
              <a:gd name="adj1" fmla="val -76434"/>
              <a:gd name="adj2" fmla="val 49266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sz="2400" b="1" dirty="0" err="1">
                <a:solidFill>
                  <a:schemeClr val="accent2"/>
                </a:solidFill>
              </a:rPr>
              <a:t>Hoshi</a:t>
            </a:r>
            <a:r>
              <a:rPr lang="tr-TR" sz="2400" b="1" dirty="0">
                <a:solidFill>
                  <a:schemeClr val="accent2"/>
                </a:solidFill>
              </a:rPr>
              <a:t> </a:t>
            </a:r>
            <a:r>
              <a:rPr lang="tr-TR" sz="2400" b="1" dirty="0" err="1">
                <a:solidFill>
                  <a:schemeClr val="accent2"/>
                </a:solidFill>
              </a:rPr>
              <a:t>Sinichi</a:t>
            </a:r>
            <a:r>
              <a:rPr lang="tr-TR" sz="2400" b="1" dirty="0">
                <a:solidFill>
                  <a:schemeClr val="accent2"/>
                </a:solidFill>
              </a:rPr>
              <a:t> Edebiyat Ödülü Yarışması’nda finale kalan </a:t>
            </a:r>
          </a:p>
          <a:p>
            <a:pPr algn="ctr"/>
            <a:r>
              <a:rPr lang="tr-TR" sz="2400" b="1" dirty="0">
                <a:solidFill>
                  <a:schemeClr val="accent2"/>
                </a:solidFill>
              </a:rPr>
              <a:t>‘</a:t>
            </a:r>
            <a:r>
              <a:rPr lang="tr-TR" sz="2400" b="1" dirty="0" err="1">
                <a:solidFill>
                  <a:schemeClr val="accent2"/>
                </a:solidFill>
              </a:rPr>
              <a:t>Konpyuta</a:t>
            </a:r>
            <a:r>
              <a:rPr lang="tr-TR" sz="2400" b="1" dirty="0">
                <a:solidFill>
                  <a:schemeClr val="accent2"/>
                </a:solidFill>
              </a:rPr>
              <a:t> </a:t>
            </a:r>
            <a:r>
              <a:rPr lang="tr-TR" sz="2400" b="1" dirty="0" err="1">
                <a:solidFill>
                  <a:schemeClr val="accent2"/>
                </a:solidFill>
              </a:rPr>
              <a:t>ga</a:t>
            </a:r>
            <a:r>
              <a:rPr lang="tr-TR" sz="2400" b="1" dirty="0">
                <a:solidFill>
                  <a:schemeClr val="accent2"/>
                </a:solidFill>
              </a:rPr>
              <a:t> </a:t>
            </a:r>
            <a:r>
              <a:rPr lang="tr-TR" sz="2400" b="1" dirty="0" err="1">
                <a:solidFill>
                  <a:schemeClr val="accent2"/>
                </a:solidFill>
              </a:rPr>
              <a:t>shosetsu</a:t>
            </a:r>
            <a:r>
              <a:rPr lang="tr-TR" sz="2400" b="1" dirty="0">
                <a:solidFill>
                  <a:schemeClr val="accent2"/>
                </a:solidFill>
              </a:rPr>
              <a:t> </a:t>
            </a:r>
            <a:r>
              <a:rPr lang="tr-TR" sz="2400" b="1" dirty="0" err="1">
                <a:solidFill>
                  <a:schemeClr val="accent2"/>
                </a:solidFill>
              </a:rPr>
              <a:t>wo</a:t>
            </a:r>
            <a:r>
              <a:rPr lang="tr-TR" sz="2400" b="1" dirty="0">
                <a:solidFill>
                  <a:schemeClr val="accent2"/>
                </a:solidFill>
              </a:rPr>
              <a:t> </a:t>
            </a:r>
            <a:r>
              <a:rPr lang="tr-TR" sz="2400" b="1" dirty="0" err="1">
                <a:solidFill>
                  <a:schemeClr val="accent2"/>
                </a:solidFill>
              </a:rPr>
              <a:t>kaku</a:t>
            </a:r>
            <a:r>
              <a:rPr lang="tr-TR" sz="2400" b="1" dirty="0">
                <a:solidFill>
                  <a:schemeClr val="accent2"/>
                </a:solidFill>
              </a:rPr>
              <a:t> </a:t>
            </a:r>
            <a:r>
              <a:rPr lang="tr-TR" sz="2400" b="1" dirty="0" err="1">
                <a:solidFill>
                  <a:schemeClr val="accent2"/>
                </a:solidFill>
              </a:rPr>
              <a:t>hi</a:t>
            </a:r>
            <a:r>
              <a:rPr lang="tr-TR" sz="2400" b="1" dirty="0">
                <a:solidFill>
                  <a:schemeClr val="accent2"/>
                </a:solidFill>
              </a:rPr>
              <a:t>’</a:t>
            </a:r>
          </a:p>
          <a:p>
            <a:pPr algn="ctr"/>
            <a:r>
              <a:rPr lang="tr-TR" sz="2400" b="1" dirty="0">
                <a:solidFill>
                  <a:schemeClr val="accent2"/>
                </a:solidFill>
              </a:rPr>
              <a:t>(Bir Bilgisayar Roman Yazdığı Zaman)</a:t>
            </a:r>
          </a:p>
        </p:txBody>
      </p:sp>
      <p:pic>
        <p:nvPicPr>
          <p:cNvPr id="6146" name="Picture 2" descr="Konpyuta ga shosetsu wo kaku hi ile ilgili gÃ¶rsel sonucu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885" y="3062357"/>
            <a:ext cx="4256943" cy="255416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86517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Otomatik Akademik Makale Üretme </a:t>
            </a:r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</a:t>
            </a:r>
            <a:endParaRPr lang="tr-T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9744" y="2110644"/>
            <a:ext cx="5017091" cy="444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08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Niçin Doğal Dil İşleme ?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Büyük miktarlarda veri</a:t>
            </a:r>
          </a:p>
          <a:p>
            <a:pPr marL="0" indent="0">
              <a:buNone/>
            </a:pPr>
            <a:r>
              <a:rPr lang="tr-TR" dirty="0"/>
              <a:t>	– İnternet</a:t>
            </a:r>
          </a:p>
          <a:p>
            <a:pPr marL="0" indent="0">
              <a:buNone/>
            </a:pPr>
            <a:r>
              <a:rPr lang="tr-TR" dirty="0"/>
              <a:t>	– İntranet</a:t>
            </a:r>
          </a:p>
          <a:p>
            <a:r>
              <a:rPr lang="tr-TR" dirty="0"/>
              <a:t>Çok fazla sayıdaki dokümanların işlenmesi</a:t>
            </a:r>
          </a:p>
          <a:p>
            <a:endParaRPr lang="tr-TR" dirty="0"/>
          </a:p>
          <a:p>
            <a:r>
              <a:rPr lang="tr-TR" dirty="0"/>
              <a:t>Kısaca; </a:t>
            </a:r>
            <a:r>
              <a:rPr lang="tr-TR" dirty="0" err="1"/>
              <a:t>DDİ’de</a:t>
            </a:r>
            <a:r>
              <a:rPr lang="tr-TR" dirty="0"/>
              <a:t> uzmanlık gerektirir</a:t>
            </a:r>
          </a:p>
        </p:txBody>
      </p:sp>
    </p:spTree>
    <p:extLst>
      <p:ext uri="{BB962C8B-B14F-4D97-AF65-F5344CB8AC3E}">
        <p14:creationId xmlns:p14="http://schemas.microsoft.com/office/powerpoint/2010/main" val="26749905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Alıntı Tespiti</a:t>
            </a:r>
          </a:p>
        </p:txBody>
      </p:sp>
      <p:pic>
        <p:nvPicPr>
          <p:cNvPr id="2056" name="Picture 8" descr="ithenticate ile ilgili gÃ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577" y="2470528"/>
            <a:ext cx="3286875" cy="278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urkund ile ilgili gÃ¶rsel sonuc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302" y="2158428"/>
            <a:ext cx="6454775" cy="340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20314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Makine Çevirisi</a:t>
            </a:r>
          </a:p>
        </p:txBody>
      </p:sp>
      <p:pic>
        <p:nvPicPr>
          <p:cNvPr id="3074" name="Picture 2" descr="machine translation comics ile ilgili gÃ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75" y="1604909"/>
            <a:ext cx="3572167" cy="489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Ä°lgili resi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3440" y="2395457"/>
            <a:ext cx="4762500" cy="311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1620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Makine Çevirisi</a:t>
            </a:r>
          </a:p>
        </p:txBody>
      </p:sp>
      <p:pic>
        <p:nvPicPr>
          <p:cNvPr id="1026" name="Picture 2" descr="Resi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855" y="1625992"/>
            <a:ext cx="5804523" cy="246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i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855" y="4218081"/>
            <a:ext cx="5804523" cy="219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i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51" y="2668105"/>
            <a:ext cx="4907239" cy="285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129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Makine Çevirisi</a:t>
            </a: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3303" y="2166831"/>
            <a:ext cx="10515600" cy="287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6093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Soru Üretme</a:t>
            </a: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884" y="2122945"/>
            <a:ext cx="2151482" cy="4503686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5111" y="3203294"/>
            <a:ext cx="4392922" cy="163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1245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Soru Cevaplama</a:t>
            </a:r>
          </a:p>
        </p:txBody>
      </p:sp>
      <p:pic>
        <p:nvPicPr>
          <p:cNvPr id="4" name="İçerik Yer Tutucusu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81197" y="2060030"/>
            <a:ext cx="6260916" cy="1172228"/>
          </a:xfrm>
          <a:prstGeom prst="rect">
            <a:avLst/>
          </a:prstGeom>
        </p:spPr>
      </p:pic>
      <p:pic>
        <p:nvPicPr>
          <p:cNvPr id="4098" name="Picture 2" descr="visual question answering ile ilgili gÃ¶rsel sonucu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144" y="3601600"/>
            <a:ext cx="9243021" cy="1577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etin kutusu 2"/>
          <p:cNvSpPr txBox="1"/>
          <p:nvPr/>
        </p:nvSpPr>
        <p:spPr>
          <a:xfrm>
            <a:off x="1002792" y="5338583"/>
            <a:ext cx="5158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hlinkClick r:id="rId5"/>
              </a:rPr>
              <a:t>Squad Veri Kümesi</a:t>
            </a:r>
            <a:endParaRPr lang="tr-TR" dirty="0"/>
          </a:p>
          <a:p>
            <a:r>
              <a:rPr lang="tr-TR" dirty="0">
                <a:hlinkClick r:id="rId6"/>
              </a:rPr>
              <a:t>Görsel Soru Cevaplama (VQA) – </a:t>
            </a:r>
            <a:r>
              <a:rPr lang="tr-TR" dirty="0" err="1">
                <a:hlinkClick r:id="rId6"/>
              </a:rPr>
              <a:t>Blog</a:t>
            </a:r>
            <a:endParaRPr lang="tr-TR" dirty="0"/>
          </a:p>
          <a:p>
            <a:r>
              <a:rPr lang="tr-TR" dirty="0">
                <a:hlinkClick r:id="rId7"/>
              </a:rPr>
              <a:t>Görsel Soru Cevaplama (VQA) – </a:t>
            </a:r>
            <a:r>
              <a:rPr lang="tr-TR" dirty="0" err="1">
                <a:hlinkClick r:id="rId7"/>
              </a:rPr>
              <a:t>GitHub</a:t>
            </a:r>
            <a:r>
              <a:rPr lang="tr-TR" dirty="0">
                <a:hlinkClick r:id="rId7"/>
              </a:rPr>
              <a:t> Reposu</a:t>
            </a: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424134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Soru Cevaplama</a:t>
            </a: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9052" y="2987889"/>
            <a:ext cx="4000500" cy="24765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305" y="2365809"/>
            <a:ext cx="3869488" cy="372066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655129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Görüntü Tasvir Etme</a:t>
            </a: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3208"/>
            <a:ext cx="9639300" cy="3019425"/>
          </a:xfrm>
          <a:prstGeom prst="rect">
            <a:avLst/>
          </a:prstGeom>
        </p:spPr>
      </p:pic>
      <p:sp>
        <p:nvSpPr>
          <p:cNvPr id="5" name="Dikdörtgen 4"/>
          <p:cNvSpPr/>
          <p:nvPr/>
        </p:nvSpPr>
        <p:spPr>
          <a:xfrm>
            <a:off x="838200" y="5912097"/>
            <a:ext cx="106601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Unal</a:t>
            </a:r>
            <a:r>
              <a:rPr lang="tr-TR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, M. E., </a:t>
            </a:r>
            <a:r>
              <a:rPr lang="tr-TR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Citamak</a:t>
            </a:r>
            <a:r>
              <a:rPr lang="tr-TR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, B., </a:t>
            </a:r>
            <a:r>
              <a:rPr lang="tr-TR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Yagcioglu</a:t>
            </a:r>
            <a:r>
              <a:rPr lang="tr-TR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, S., Erdem, A., Erdem, E., </a:t>
            </a:r>
            <a:r>
              <a:rPr lang="tr-TR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Cinbis</a:t>
            </a:r>
            <a:r>
              <a:rPr lang="tr-TR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, N. I., &amp; </a:t>
            </a:r>
            <a:r>
              <a:rPr lang="tr-TR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Cakici</a:t>
            </a:r>
            <a:r>
              <a:rPr lang="tr-TR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, R. (2016, May).</a:t>
            </a:r>
            <a:r>
              <a:rPr lang="tr-TR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endParaRPr lang="tr-TR" sz="1400" dirty="0"/>
          </a:p>
        </p:txBody>
      </p:sp>
    </p:spTree>
    <p:extLst>
      <p:ext uri="{BB962C8B-B14F-4D97-AF65-F5344CB8AC3E}">
        <p14:creationId xmlns:p14="http://schemas.microsoft.com/office/powerpoint/2010/main" val="9533050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Kaynakça	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/>
              <a:t>Eşref Adalı-Türkçe Doğal Dil İşleme</a:t>
            </a:r>
          </a:p>
          <a:p>
            <a:r>
              <a:rPr lang="tr-TR" dirty="0"/>
              <a:t>Banu Diri-Ders Notları</a:t>
            </a:r>
          </a:p>
          <a:p>
            <a:r>
              <a:rPr lang="tr-TR" dirty="0"/>
              <a:t>M. Fatih Amasyalı-Ders Notları</a:t>
            </a:r>
          </a:p>
          <a:p>
            <a:r>
              <a:rPr lang="en-US" dirty="0"/>
              <a:t>Speech and Language Processing: An Introduction to</a:t>
            </a:r>
            <a:r>
              <a:rPr lang="tr-TR" dirty="0"/>
              <a:t> Natural Language </a:t>
            </a:r>
            <a:r>
              <a:rPr lang="tr-TR" dirty="0" err="1"/>
              <a:t>Processing</a:t>
            </a:r>
            <a:r>
              <a:rPr lang="tr-TR" dirty="0"/>
              <a:t>, </a:t>
            </a:r>
            <a:r>
              <a:rPr lang="tr-TR" dirty="0" err="1"/>
              <a:t>Coputational</a:t>
            </a:r>
            <a:r>
              <a:rPr lang="tr-TR" dirty="0"/>
              <a:t> </a:t>
            </a:r>
            <a:r>
              <a:rPr lang="en-US" dirty="0"/>
              <a:t>Linguistics and Speech Recognition, </a:t>
            </a:r>
            <a:r>
              <a:rPr lang="en-US" dirty="0" err="1"/>
              <a:t>D.Jurafsky</a:t>
            </a:r>
            <a:r>
              <a:rPr lang="en-US" dirty="0"/>
              <a:t> and</a:t>
            </a:r>
            <a:r>
              <a:rPr lang="tr-TR" dirty="0"/>
              <a:t> J. Martin</a:t>
            </a:r>
          </a:p>
          <a:p>
            <a:r>
              <a:rPr lang="en-US" dirty="0"/>
              <a:t>Foundations of Statistical Natural Language</a:t>
            </a:r>
            <a:r>
              <a:rPr lang="tr-TR" dirty="0"/>
              <a:t> </a:t>
            </a:r>
            <a:r>
              <a:rPr lang="en-US" dirty="0"/>
              <a:t>Processing, C. Manning and H. </a:t>
            </a:r>
            <a:r>
              <a:rPr lang="en-US" dirty="0" err="1"/>
              <a:t>Schutze</a:t>
            </a:r>
            <a:r>
              <a:rPr lang="tr-TR" dirty="0"/>
              <a:t> </a:t>
            </a:r>
          </a:p>
          <a:p>
            <a:r>
              <a:rPr lang="en-US" dirty="0"/>
              <a:t>Statistical Language Learning, Eugene </a:t>
            </a:r>
            <a:r>
              <a:rPr lang="en-US" dirty="0" err="1"/>
              <a:t>Charniak</a:t>
            </a:r>
            <a:endParaRPr lang="tr-TR" dirty="0"/>
          </a:p>
          <a:p>
            <a:r>
              <a:rPr lang="tr-TR" dirty="0"/>
              <a:t>Türkiye Açık Kaynak Platformu - Açık Seminer</a:t>
            </a:r>
          </a:p>
          <a:p>
            <a:endParaRPr lang="tr-TR" dirty="0"/>
          </a:p>
          <a:p>
            <a:endParaRPr lang="en-US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04593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Doğal dil alanındaki temel araştırmalar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tr-TR" dirty="0"/>
              <a:t>Doğal dillerin işlev ve yapısının daha iyi anlaşılması</a:t>
            </a:r>
          </a:p>
          <a:p>
            <a:pPr algn="just"/>
            <a:r>
              <a:rPr lang="tr-TR" dirty="0"/>
              <a:t>Bilgisayar ve insanlar arasında arabirim olarak doğal dili kullanmak ve aradaki iletişimi kolaylaştırmak</a:t>
            </a:r>
          </a:p>
          <a:p>
            <a:pPr algn="just"/>
            <a:r>
              <a:rPr lang="tr-TR" dirty="0"/>
              <a:t>Bilgisayar yardımıyla bir dilden diğerine çeviri yapmak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Japonya, Almanya, İngiltere, ABD, Hollanda gibi ülkelerde bu alanda yazılımlar geliştirilmiş</a:t>
            </a:r>
          </a:p>
          <a:p>
            <a:pPr algn="just"/>
            <a:r>
              <a:rPr lang="tr-TR" dirty="0"/>
              <a:t>Bilim ve iş alanındaki geçerli dil İngilizce</a:t>
            </a:r>
          </a:p>
          <a:p>
            <a:pPr algn="just"/>
            <a:r>
              <a:rPr lang="tr-TR" dirty="0" err="1"/>
              <a:t>Türkçe’deki</a:t>
            </a:r>
            <a:r>
              <a:rPr lang="tr-TR" dirty="0"/>
              <a:t> çalışmalar yetersiz kalmaktadır</a:t>
            </a:r>
          </a:p>
        </p:txBody>
      </p:sp>
    </p:spTree>
    <p:extLst>
      <p:ext uri="{BB962C8B-B14F-4D97-AF65-F5344CB8AC3E}">
        <p14:creationId xmlns:p14="http://schemas.microsoft.com/office/powerpoint/2010/main" val="2982182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Doğal</a:t>
            </a:r>
            <a:r>
              <a:rPr lang="en-US" dirty="0" smtClean="0"/>
              <a:t> </a:t>
            </a:r>
            <a:r>
              <a:rPr lang="en-US" dirty="0" err="1" smtClean="0"/>
              <a:t>Dil</a:t>
            </a:r>
            <a:r>
              <a:rPr lang="tr-TR" dirty="0" smtClean="0"/>
              <a:t>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tr-TR" dirty="0"/>
              <a:t>Doğal Dil ?</a:t>
            </a:r>
          </a:p>
          <a:p>
            <a:pPr marL="0" indent="0" algn="just">
              <a:buNone/>
            </a:pPr>
            <a:r>
              <a:rPr lang="es-ES" dirty="0"/>
              <a:t>– İnsanlar tarafından konuşulan diller, İngilizce, Japonca, Türkçe,</a:t>
            </a:r>
            <a:r>
              <a:rPr lang="tr-TR" dirty="0"/>
              <a:t> vs., buna karşılık yapay diller, C++, Java, vs.</a:t>
            </a:r>
          </a:p>
          <a:p>
            <a:pPr marL="0" indent="0" algn="just">
              <a:buNone/>
            </a:pPr>
            <a:r>
              <a:rPr lang="tr-TR" dirty="0"/>
              <a:t>– 3000 ile 4000 arasında değişik dil var</a:t>
            </a:r>
          </a:p>
          <a:p>
            <a:pPr marL="0" indent="0" algn="just">
              <a:buNone/>
            </a:pPr>
            <a:r>
              <a:rPr lang="tr-TR" dirty="0"/>
              <a:t>– UNESCO tarafından 6 tanesi resmi dil olarak kabul edilmiştir</a:t>
            </a:r>
          </a:p>
          <a:p>
            <a:pPr algn="just"/>
            <a:r>
              <a:rPr lang="tr-TR" dirty="0"/>
              <a:t>(Çince, İngilizce, İspanyolca, Rusça, Fransızca ve Arapça)</a:t>
            </a:r>
          </a:p>
          <a:p>
            <a:pPr marL="0" indent="0" algn="just">
              <a:buNone/>
            </a:pPr>
            <a:r>
              <a:rPr lang="tr-TR" dirty="0"/>
              <a:t>– Türk dili ve lehçeleri</a:t>
            </a:r>
          </a:p>
        </p:txBody>
      </p:sp>
    </p:spTree>
    <p:extLst>
      <p:ext uri="{BB962C8B-B14F-4D97-AF65-F5344CB8AC3E}">
        <p14:creationId xmlns:p14="http://schemas.microsoft.com/office/powerpoint/2010/main" val="2913587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Doğal?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tr-TR" dirty="0"/>
              <a:t>– Çok dillilik ve iletişim güçlüğü yapay dillerin doğmasına neden olmuştur</a:t>
            </a:r>
          </a:p>
          <a:p>
            <a:pPr marL="0" indent="0" algn="just">
              <a:buNone/>
            </a:pPr>
            <a:r>
              <a:rPr lang="tr-TR" dirty="0"/>
              <a:t>– Yapay dillerin en tanınmışı Polonyalı L.L. </a:t>
            </a:r>
            <a:r>
              <a:rPr lang="tr-TR" dirty="0" err="1"/>
              <a:t>Zamenkov’un</a:t>
            </a:r>
            <a:r>
              <a:rPr lang="tr-TR" dirty="0"/>
              <a:t> ortaya attığı Esperanto’dur</a:t>
            </a:r>
          </a:p>
          <a:p>
            <a:pPr marL="0" indent="0" algn="just">
              <a:buNone/>
            </a:pPr>
            <a:r>
              <a:rPr lang="tr-TR" dirty="0"/>
              <a:t>– Bilim ve iş dünyasının dili İngilizce</a:t>
            </a:r>
          </a:p>
          <a:p>
            <a:pPr marL="0" indent="0" algn="just">
              <a:buNone/>
            </a:pPr>
            <a:r>
              <a:rPr lang="tr-TR" dirty="0"/>
              <a:t>– Türkiye Cumhuriyetleri’nde Türkiye Türkçesi önemli bir yer tutmaktadır.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78096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Niçin Doğal Dil İşleme ?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kJfmmfj</a:t>
            </a:r>
            <a:r>
              <a:rPr lang="tr-TR" dirty="0"/>
              <a:t> </a:t>
            </a:r>
            <a:r>
              <a:rPr lang="tr-TR" dirty="0" err="1"/>
              <a:t>mmmvvv</a:t>
            </a:r>
            <a:r>
              <a:rPr lang="tr-TR" dirty="0"/>
              <a:t> nnnffn333</a:t>
            </a:r>
          </a:p>
          <a:p>
            <a:r>
              <a:rPr lang="it-IT" dirty="0"/>
              <a:t>Uj iheale eleee mnster vensi credur</a:t>
            </a:r>
          </a:p>
          <a:p>
            <a:r>
              <a:rPr lang="tr-TR" dirty="0" err="1"/>
              <a:t>Baboi</a:t>
            </a:r>
            <a:r>
              <a:rPr lang="tr-TR" dirty="0"/>
              <a:t> </a:t>
            </a:r>
            <a:r>
              <a:rPr lang="tr-TR" dirty="0" err="1"/>
              <a:t>oi</a:t>
            </a:r>
            <a:r>
              <a:rPr lang="tr-TR" dirty="0"/>
              <a:t> </a:t>
            </a:r>
            <a:r>
              <a:rPr lang="tr-TR" dirty="0" err="1"/>
              <a:t>cestnitze</a:t>
            </a:r>
            <a:endParaRPr lang="tr-TR" dirty="0"/>
          </a:p>
          <a:p>
            <a:r>
              <a:rPr lang="tr-TR" dirty="0"/>
              <a:t>Coovoel2^ </a:t>
            </a:r>
            <a:r>
              <a:rPr lang="tr-TR" dirty="0" err="1"/>
              <a:t>ekk</a:t>
            </a:r>
            <a:r>
              <a:rPr lang="tr-TR" dirty="0"/>
              <a:t>; </a:t>
            </a:r>
            <a:r>
              <a:rPr lang="tr-TR" dirty="0" err="1"/>
              <a:t>ldsllk</a:t>
            </a:r>
            <a:r>
              <a:rPr lang="tr-TR" dirty="0"/>
              <a:t> </a:t>
            </a:r>
            <a:r>
              <a:rPr lang="tr-TR" dirty="0" err="1"/>
              <a:t>lkdf</a:t>
            </a:r>
            <a:r>
              <a:rPr lang="tr-TR" dirty="0"/>
              <a:t> </a:t>
            </a:r>
            <a:r>
              <a:rPr lang="tr-TR" dirty="0" err="1"/>
              <a:t>vnnjfj</a:t>
            </a:r>
            <a:r>
              <a:rPr lang="tr-TR" dirty="0"/>
              <a:t>?</a:t>
            </a:r>
          </a:p>
          <a:p>
            <a:r>
              <a:rPr lang="tr-TR" dirty="0" err="1"/>
              <a:t>Fgmflmllk</a:t>
            </a:r>
            <a:r>
              <a:rPr lang="tr-TR" dirty="0"/>
              <a:t> </a:t>
            </a:r>
            <a:r>
              <a:rPr lang="tr-TR" dirty="0" err="1"/>
              <a:t>mlfm</a:t>
            </a:r>
            <a:r>
              <a:rPr lang="tr-TR" dirty="0"/>
              <a:t> </a:t>
            </a:r>
            <a:r>
              <a:rPr lang="tr-TR" dirty="0" err="1"/>
              <a:t>kfre</a:t>
            </a:r>
            <a:r>
              <a:rPr lang="tr-TR" dirty="0"/>
              <a:t> </a:t>
            </a:r>
            <a:r>
              <a:rPr lang="tr-TR" dirty="0" err="1"/>
              <a:t>xnnn</a:t>
            </a:r>
            <a:r>
              <a:rPr lang="tr-T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64025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!!!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tr-TR" dirty="0"/>
              <a:t>Bilgisayarlar doğal dilde yazılmış bir dokümanı bizim bir önceki </a:t>
            </a:r>
            <a:r>
              <a:rPr lang="tr-TR" dirty="0" err="1"/>
              <a:t>slaytı</a:t>
            </a:r>
            <a:r>
              <a:rPr lang="tr-TR" dirty="0"/>
              <a:t> gördüğümüz gibi görür !</a:t>
            </a:r>
          </a:p>
          <a:p>
            <a:pPr algn="just"/>
            <a:r>
              <a:rPr lang="tr-TR" dirty="0"/>
              <a:t>İnsanların bir dili anlaması zor değildir</a:t>
            </a:r>
          </a:p>
          <a:p>
            <a:pPr marL="0" indent="0" algn="just">
              <a:buNone/>
            </a:pPr>
            <a:r>
              <a:rPr lang="tr-TR" dirty="0"/>
              <a:t>	– Sağduyuya sahip</a:t>
            </a:r>
          </a:p>
          <a:p>
            <a:pPr marL="0" indent="0" algn="just">
              <a:buNone/>
            </a:pPr>
            <a:r>
              <a:rPr lang="tr-TR" dirty="0"/>
              <a:t>	– Mantıklı düşünebilme kapasitesi (</a:t>
            </a:r>
            <a:r>
              <a:rPr lang="tr-TR" dirty="0" err="1"/>
              <a:t>reasoning</a:t>
            </a:r>
            <a:r>
              <a:rPr lang="tr-TR" dirty="0"/>
              <a:t> </a:t>
            </a:r>
            <a:r>
              <a:rPr lang="tr-TR" dirty="0" err="1"/>
              <a:t>capacity</a:t>
            </a:r>
            <a:r>
              <a:rPr lang="tr-TR" dirty="0"/>
              <a:t>)</a:t>
            </a:r>
          </a:p>
          <a:p>
            <a:pPr marL="0" indent="0" algn="just">
              <a:buNone/>
            </a:pPr>
            <a:r>
              <a:rPr lang="tr-TR" dirty="0"/>
              <a:t>	– Deneyim</a:t>
            </a:r>
          </a:p>
          <a:p>
            <a:pPr marL="0" indent="0" algn="just">
              <a:buNone/>
            </a:pPr>
            <a:r>
              <a:rPr lang="tr-TR" dirty="0"/>
              <a:t>• Bilgisayarlar ise</a:t>
            </a:r>
          </a:p>
          <a:p>
            <a:pPr marL="0" indent="0" algn="just">
              <a:buNone/>
            </a:pPr>
            <a:r>
              <a:rPr lang="tr-TR" dirty="0"/>
              <a:t>	– Sağduyuya sahip değil</a:t>
            </a:r>
          </a:p>
          <a:p>
            <a:pPr marL="0" indent="0" algn="just">
              <a:buNone/>
            </a:pPr>
            <a:r>
              <a:rPr lang="tr-TR" dirty="0"/>
              <a:t>	– Mantıklı düşünemez</a:t>
            </a:r>
          </a:p>
          <a:p>
            <a:pPr algn="just"/>
            <a:r>
              <a:rPr lang="tr-TR" dirty="0"/>
              <a:t>Biz onlara öğretmediğimiz sürece!</a:t>
            </a:r>
          </a:p>
        </p:txBody>
      </p:sp>
    </p:spTree>
    <p:extLst>
      <p:ext uri="{BB962C8B-B14F-4D97-AF65-F5344CB8AC3E}">
        <p14:creationId xmlns:p14="http://schemas.microsoft.com/office/powerpoint/2010/main" val="428343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DDİ’nin</a:t>
            </a:r>
            <a:r>
              <a:rPr lang="tr-TR" dirty="0"/>
              <a:t> bilgisayar bilimindeki yeri neresidir ?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793" y="2156012"/>
            <a:ext cx="702945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1469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2004</TotalTime>
  <Words>707</Words>
  <Application>Microsoft Office PowerPoint</Application>
  <PresentationFormat>Geniş ekran</PresentationFormat>
  <Paragraphs>182</Paragraphs>
  <Slides>38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38</vt:i4>
      </vt:variant>
    </vt:vector>
  </HeadingPairs>
  <TitlesOfParts>
    <vt:vector size="42" baseType="lpstr">
      <vt:lpstr>Arial</vt:lpstr>
      <vt:lpstr>Trebuchet MS</vt:lpstr>
      <vt:lpstr>Wingdings</vt:lpstr>
      <vt:lpstr>Berlin</vt:lpstr>
      <vt:lpstr>Doğal Dil İşlemeye Giriş</vt:lpstr>
      <vt:lpstr>Doğal Dil İşleme Nedir ?</vt:lpstr>
      <vt:lpstr>Niçin Doğal Dil İşleme ?</vt:lpstr>
      <vt:lpstr>Doğal dil alanındaki temel araştırmalar</vt:lpstr>
      <vt:lpstr>Doğal Dil?</vt:lpstr>
      <vt:lpstr>Doğal?</vt:lpstr>
      <vt:lpstr>Niçin Doğal Dil İşleme ?</vt:lpstr>
      <vt:lpstr>!!!</vt:lpstr>
      <vt:lpstr>DDİ’nin bilgisayar bilimindeki yeri neresidir ?</vt:lpstr>
      <vt:lpstr>Analizin dilbilimsel seviyesi</vt:lpstr>
      <vt:lpstr>Biçimbilim-Morphology</vt:lpstr>
      <vt:lpstr>Sözdizim-Syntax</vt:lpstr>
      <vt:lpstr>Sözdizim-Syntax</vt:lpstr>
      <vt:lpstr>Anlamsal-Semantics</vt:lpstr>
      <vt:lpstr>Bilgiyi Elde Etme-Information Retrieval</vt:lpstr>
      <vt:lpstr>Bilgiyi Elde Etme-Information Retrieval</vt:lpstr>
      <vt:lpstr>Bilgi Çıkarımı- Information Extraction</vt:lpstr>
      <vt:lpstr>Bilgi Çıkarımı- Information Extraction</vt:lpstr>
      <vt:lpstr>Bilgi Çıkarımı- Information Extraction</vt:lpstr>
      <vt:lpstr>Makine Çevirisi-Machine Translations</vt:lpstr>
      <vt:lpstr>Makine Çevirisi-Machine Translations</vt:lpstr>
      <vt:lpstr>LAWGEEX</vt:lpstr>
      <vt:lpstr>OTOMATİK SINAV DEĞERLENDİRME</vt:lpstr>
      <vt:lpstr>OTOMATİK SINAV DEĞERLENDİRME</vt:lpstr>
      <vt:lpstr> Dijital Asistanlar Arçelik Asista | Amazon Alexa | Apple Siri </vt:lpstr>
      <vt:lpstr>Otomatik Yazım Kontrolü </vt:lpstr>
      <vt:lpstr>Otomatik Metin Üretme</vt:lpstr>
      <vt:lpstr>Otomatik Metin Üretme</vt:lpstr>
      <vt:lpstr>Otomatik Akademik Makale Üretme </vt:lpstr>
      <vt:lpstr>Alıntı Tespiti</vt:lpstr>
      <vt:lpstr>Makine Çevirisi</vt:lpstr>
      <vt:lpstr>Makine Çevirisi</vt:lpstr>
      <vt:lpstr>Makine Çevirisi</vt:lpstr>
      <vt:lpstr>Soru Üretme</vt:lpstr>
      <vt:lpstr>Soru Cevaplama</vt:lpstr>
      <vt:lpstr>Soru Cevaplama</vt:lpstr>
      <vt:lpstr>Görüntü Tasvir Etme</vt:lpstr>
      <vt:lpstr>Kaynakça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Algoritma Analizi</dc:title>
  <dc:creator>Metin BİLGİN</dc:creator>
  <cp:lastModifiedBy>Metin Bilgin</cp:lastModifiedBy>
  <cp:revision>67</cp:revision>
  <dcterms:created xsi:type="dcterms:W3CDTF">2020-09-30T21:00:45Z</dcterms:created>
  <dcterms:modified xsi:type="dcterms:W3CDTF">2023-03-06T08:42:20Z</dcterms:modified>
</cp:coreProperties>
</file>